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3006" y="10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9CE209C-DE45-4891-87CD-74B9BE1E3806}" type="datetimeFigureOut">
              <a:rPr kumimoji="1" lang="ja-JP" altLang="en-US" smtClean="0"/>
              <a:t>2024/9/20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8AEF1F-978F-488E-8200-45C494F3BADC}" type="slidenum">
              <a:rPr kumimoji="1" lang="ja-JP" altLang="en-US" smtClean="0"/>
              <a:t>‹#›</a:t>
            </a:fld>
            <a:endParaRPr kumimoji="1" lang="ja-JP" altLang="en-US"/>
          </a:p>
        </p:txBody>
      </p:sp>
    </p:spTree>
    <p:extLst>
      <p:ext uri="{BB962C8B-B14F-4D97-AF65-F5344CB8AC3E}">
        <p14:creationId xmlns:p14="http://schemas.microsoft.com/office/powerpoint/2010/main" val="3953253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CE209C-DE45-4891-87CD-74B9BE1E3806}" type="datetimeFigureOut">
              <a:rPr kumimoji="1" lang="ja-JP" altLang="en-US" smtClean="0"/>
              <a:t>2024/9/20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8AEF1F-978F-488E-8200-45C494F3BADC}" type="slidenum">
              <a:rPr kumimoji="1" lang="ja-JP" altLang="en-US" smtClean="0"/>
              <a:t>‹#›</a:t>
            </a:fld>
            <a:endParaRPr kumimoji="1" lang="ja-JP" altLang="en-US"/>
          </a:p>
        </p:txBody>
      </p:sp>
    </p:spTree>
    <p:extLst>
      <p:ext uri="{BB962C8B-B14F-4D97-AF65-F5344CB8AC3E}">
        <p14:creationId xmlns:p14="http://schemas.microsoft.com/office/powerpoint/2010/main" val="125888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6"/>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6"/>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CE209C-DE45-4891-87CD-74B9BE1E3806}" type="datetimeFigureOut">
              <a:rPr kumimoji="1" lang="ja-JP" altLang="en-US" smtClean="0"/>
              <a:t>2024/9/20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8AEF1F-978F-488E-8200-45C494F3BADC}" type="slidenum">
              <a:rPr kumimoji="1" lang="ja-JP" altLang="en-US" smtClean="0"/>
              <a:t>‹#›</a:t>
            </a:fld>
            <a:endParaRPr kumimoji="1" lang="ja-JP" altLang="en-US"/>
          </a:p>
        </p:txBody>
      </p:sp>
    </p:spTree>
    <p:extLst>
      <p:ext uri="{BB962C8B-B14F-4D97-AF65-F5344CB8AC3E}">
        <p14:creationId xmlns:p14="http://schemas.microsoft.com/office/powerpoint/2010/main" val="1885163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CE209C-DE45-4891-87CD-74B9BE1E3806}" type="datetimeFigureOut">
              <a:rPr kumimoji="1" lang="ja-JP" altLang="en-US" smtClean="0"/>
              <a:t>2024/9/20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8AEF1F-978F-488E-8200-45C494F3BADC}" type="slidenum">
              <a:rPr kumimoji="1" lang="ja-JP" altLang="en-US" smtClean="0"/>
              <a:t>‹#›</a:t>
            </a:fld>
            <a:endParaRPr kumimoji="1" lang="ja-JP" altLang="en-US"/>
          </a:p>
        </p:txBody>
      </p:sp>
    </p:spTree>
    <p:extLst>
      <p:ext uri="{BB962C8B-B14F-4D97-AF65-F5344CB8AC3E}">
        <p14:creationId xmlns:p14="http://schemas.microsoft.com/office/powerpoint/2010/main" val="2645275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5"/>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8"/>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9CE209C-DE45-4891-87CD-74B9BE1E3806}" type="datetimeFigureOut">
              <a:rPr kumimoji="1" lang="ja-JP" altLang="en-US" smtClean="0"/>
              <a:t>2024/9/20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8AEF1F-978F-488E-8200-45C494F3BADC}" type="slidenum">
              <a:rPr kumimoji="1" lang="ja-JP" altLang="en-US" smtClean="0"/>
              <a:t>‹#›</a:t>
            </a:fld>
            <a:endParaRPr kumimoji="1" lang="ja-JP" altLang="en-US"/>
          </a:p>
        </p:txBody>
      </p:sp>
    </p:spTree>
    <p:extLst>
      <p:ext uri="{BB962C8B-B14F-4D97-AF65-F5344CB8AC3E}">
        <p14:creationId xmlns:p14="http://schemas.microsoft.com/office/powerpoint/2010/main" val="2254856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9CE209C-DE45-4891-87CD-74B9BE1E3806}" type="datetimeFigureOut">
              <a:rPr kumimoji="1" lang="ja-JP" altLang="en-US" smtClean="0"/>
              <a:t>2024/9/20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8AEF1F-978F-488E-8200-45C494F3BADC}" type="slidenum">
              <a:rPr kumimoji="1" lang="ja-JP" altLang="en-US" smtClean="0"/>
              <a:t>‹#›</a:t>
            </a:fld>
            <a:endParaRPr kumimoji="1" lang="ja-JP" altLang="en-US"/>
          </a:p>
        </p:txBody>
      </p:sp>
    </p:spTree>
    <p:extLst>
      <p:ext uri="{BB962C8B-B14F-4D97-AF65-F5344CB8AC3E}">
        <p14:creationId xmlns:p14="http://schemas.microsoft.com/office/powerpoint/2010/main" val="3783368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8"/>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2" y="2241553"/>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2"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4" y="2241553"/>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4"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9CE209C-DE45-4891-87CD-74B9BE1E3806}" type="datetimeFigureOut">
              <a:rPr kumimoji="1" lang="ja-JP" altLang="en-US" smtClean="0"/>
              <a:t>2024/9/20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38AEF1F-978F-488E-8200-45C494F3BADC}" type="slidenum">
              <a:rPr kumimoji="1" lang="ja-JP" altLang="en-US" smtClean="0"/>
              <a:t>‹#›</a:t>
            </a:fld>
            <a:endParaRPr kumimoji="1" lang="ja-JP" altLang="en-US"/>
          </a:p>
        </p:txBody>
      </p:sp>
    </p:spTree>
    <p:extLst>
      <p:ext uri="{BB962C8B-B14F-4D97-AF65-F5344CB8AC3E}">
        <p14:creationId xmlns:p14="http://schemas.microsoft.com/office/powerpoint/2010/main" val="1428297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9CE209C-DE45-4891-87CD-74B9BE1E3806}" type="datetimeFigureOut">
              <a:rPr kumimoji="1" lang="ja-JP" altLang="en-US" smtClean="0"/>
              <a:t>2024/9/20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38AEF1F-978F-488E-8200-45C494F3BADC}" type="slidenum">
              <a:rPr kumimoji="1" lang="ja-JP" altLang="en-US" smtClean="0"/>
              <a:t>‹#›</a:t>
            </a:fld>
            <a:endParaRPr kumimoji="1" lang="ja-JP" altLang="en-US"/>
          </a:p>
        </p:txBody>
      </p:sp>
    </p:spTree>
    <p:extLst>
      <p:ext uri="{BB962C8B-B14F-4D97-AF65-F5344CB8AC3E}">
        <p14:creationId xmlns:p14="http://schemas.microsoft.com/office/powerpoint/2010/main" val="554086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CE209C-DE45-4891-87CD-74B9BE1E3806}" type="datetimeFigureOut">
              <a:rPr kumimoji="1" lang="ja-JP" altLang="en-US" smtClean="0"/>
              <a:t>2024/9/20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38AEF1F-978F-488E-8200-45C494F3BADC}" type="slidenum">
              <a:rPr kumimoji="1" lang="ja-JP" altLang="en-US" smtClean="0"/>
              <a:t>‹#›</a:t>
            </a:fld>
            <a:endParaRPr kumimoji="1" lang="ja-JP" altLang="en-US"/>
          </a:p>
        </p:txBody>
      </p:sp>
    </p:spTree>
    <p:extLst>
      <p:ext uri="{BB962C8B-B14F-4D97-AF65-F5344CB8AC3E}">
        <p14:creationId xmlns:p14="http://schemas.microsoft.com/office/powerpoint/2010/main" val="1941610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4" y="1316571"/>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2"/>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9CE209C-DE45-4891-87CD-74B9BE1E3806}" type="datetimeFigureOut">
              <a:rPr kumimoji="1" lang="ja-JP" altLang="en-US" smtClean="0"/>
              <a:t>2024/9/20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8AEF1F-978F-488E-8200-45C494F3BADC}" type="slidenum">
              <a:rPr kumimoji="1" lang="ja-JP" altLang="en-US" smtClean="0"/>
              <a:t>‹#›</a:t>
            </a:fld>
            <a:endParaRPr kumimoji="1" lang="ja-JP" altLang="en-US"/>
          </a:p>
        </p:txBody>
      </p:sp>
    </p:spTree>
    <p:extLst>
      <p:ext uri="{BB962C8B-B14F-4D97-AF65-F5344CB8AC3E}">
        <p14:creationId xmlns:p14="http://schemas.microsoft.com/office/powerpoint/2010/main" val="4074133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4" y="1316571"/>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2"/>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9CE209C-DE45-4891-87CD-74B9BE1E3806}" type="datetimeFigureOut">
              <a:rPr kumimoji="1" lang="ja-JP" altLang="en-US" smtClean="0"/>
              <a:t>2024/9/20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8AEF1F-978F-488E-8200-45C494F3BADC}" type="slidenum">
              <a:rPr kumimoji="1" lang="ja-JP" altLang="en-US" smtClean="0"/>
              <a:t>‹#›</a:t>
            </a:fld>
            <a:endParaRPr kumimoji="1" lang="ja-JP" altLang="en-US"/>
          </a:p>
        </p:txBody>
      </p:sp>
    </p:spTree>
    <p:extLst>
      <p:ext uri="{BB962C8B-B14F-4D97-AF65-F5344CB8AC3E}">
        <p14:creationId xmlns:p14="http://schemas.microsoft.com/office/powerpoint/2010/main" val="4033513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8"/>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9CE209C-DE45-4891-87CD-74B9BE1E3806}" type="datetimeFigureOut">
              <a:rPr kumimoji="1" lang="ja-JP" altLang="en-US" smtClean="0"/>
              <a:t>2024/9/20</a:t>
            </a:fld>
            <a:endParaRPr kumimoji="1" lang="ja-JP" altLang="en-US"/>
          </a:p>
        </p:txBody>
      </p:sp>
      <p:sp>
        <p:nvSpPr>
          <p:cNvPr id="5" name="Footer Placeholder 4"/>
          <p:cNvSpPr>
            <a:spLocks noGrp="1"/>
          </p:cNvSpPr>
          <p:nvPr>
            <p:ph type="ftr" sz="quarter" idx="3"/>
          </p:nvPr>
        </p:nvSpPr>
        <p:spPr>
          <a:xfrm>
            <a:off x="2271713" y="8475138"/>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538AEF1F-978F-488E-8200-45C494F3BADC}" type="slidenum">
              <a:rPr kumimoji="1" lang="ja-JP" altLang="en-US" smtClean="0"/>
              <a:t>‹#›</a:t>
            </a:fld>
            <a:endParaRPr kumimoji="1" lang="ja-JP" altLang="en-US"/>
          </a:p>
        </p:txBody>
      </p:sp>
    </p:spTree>
    <p:extLst>
      <p:ext uri="{BB962C8B-B14F-4D97-AF65-F5344CB8AC3E}">
        <p14:creationId xmlns:p14="http://schemas.microsoft.com/office/powerpoint/2010/main" val="41564622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ganbaru-partner.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8352AFD-12CA-AC0B-C08E-54F0A171EDB3}"/>
              </a:ext>
            </a:extLst>
          </p:cNvPr>
          <p:cNvSpPr/>
          <p:nvPr/>
        </p:nvSpPr>
        <p:spPr>
          <a:xfrm>
            <a:off x="205531" y="-11285"/>
            <a:ext cx="6550924" cy="766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accent6">
                    <a:lumMod val="75000"/>
                  </a:schemeClr>
                </a:solidFill>
                <a:latin typeface="BIZ UDP明朝 Medium" panose="02020500000000000000" pitchFamily="18" charset="-128"/>
                <a:ea typeface="BIZ UDP明朝 Medium" panose="02020500000000000000" pitchFamily="18" charset="-128"/>
              </a:rPr>
              <a:t>農振法実務研修及び意見交換会のご案内</a:t>
            </a:r>
            <a:endParaRPr kumimoji="1" lang="en-US" altLang="ja-JP" sz="2400" b="1" dirty="0">
              <a:solidFill>
                <a:schemeClr val="accent6">
                  <a:lumMod val="75000"/>
                </a:schemeClr>
              </a:solidFill>
              <a:latin typeface="BIZ UDP明朝 Medium" panose="02020500000000000000" pitchFamily="18" charset="-128"/>
              <a:ea typeface="BIZ UDP明朝 Medium" panose="02020500000000000000" pitchFamily="18" charset="-128"/>
            </a:endParaRPr>
          </a:p>
        </p:txBody>
      </p:sp>
      <p:sp>
        <p:nvSpPr>
          <p:cNvPr id="5" name="正方形/長方形 4">
            <a:extLst>
              <a:ext uri="{FF2B5EF4-FFF2-40B4-BE49-F238E27FC236}">
                <a16:creationId xmlns:a16="http://schemas.microsoft.com/office/drawing/2014/main" id="{EEAC8C72-8D06-CA99-FEEB-F809B5114E89}"/>
              </a:ext>
            </a:extLst>
          </p:cNvPr>
          <p:cNvSpPr/>
          <p:nvPr/>
        </p:nvSpPr>
        <p:spPr>
          <a:xfrm>
            <a:off x="220358" y="314721"/>
            <a:ext cx="6365671" cy="1421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801" dirty="0">
                <a:solidFill>
                  <a:sysClr val="windowText" lastClr="000000"/>
                </a:solidFill>
              </a:rPr>
              <a:t>　</a:t>
            </a:r>
            <a:r>
              <a:rPr kumimoji="1" lang="ja-JP" altLang="en-US" b="1" dirty="0">
                <a:solidFill>
                  <a:schemeClr val="accent6">
                    <a:lumMod val="75000"/>
                  </a:schemeClr>
                </a:solidFill>
                <a:latin typeface="BIZ UD明朝 Medium" panose="02020500000000000000" pitchFamily="17" charset="-128"/>
                <a:ea typeface="BIZ UD明朝 Medium" panose="02020500000000000000" pitchFamily="17" charset="-128"/>
              </a:rPr>
              <a:t>農業振興地域制度に関する実務研修会及び意見交換会を開催します。</a:t>
            </a:r>
          </a:p>
        </p:txBody>
      </p:sp>
      <p:sp>
        <p:nvSpPr>
          <p:cNvPr id="6" name="正方形/長方形 5">
            <a:extLst>
              <a:ext uri="{FF2B5EF4-FFF2-40B4-BE49-F238E27FC236}">
                <a16:creationId xmlns:a16="http://schemas.microsoft.com/office/drawing/2014/main" id="{DBB1C1BD-6A3A-9A8A-3A45-5FCE24BB10B1}"/>
              </a:ext>
            </a:extLst>
          </p:cNvPr>
          <p:cNvSpPr/>
          <p:nvPr/>
        </p:nvSpPr>
        <p:spPr>
          <a:xfrm>
            <a:off x="205531" y="2325224"/>
            <a:ext cx="6365673" cy="15734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801" dirty="0">
                <a:solidFill>
                  <a:sysClr val="windowText" lastClr="000000"/>
                </a:solidFill>
                <a:latin typeface="BIZ UD明朝 Medium" panose="02020500000000000000" pitchFamily="17" charset="-128"/>
                <a:ea typeface="BIZ UD明朝 Medium" panose="02020500000000000000" pitchFamily="17" charset="-128"/>
              </a:rPr>
              <a:t>　</a:t>
            </a:r>
            <a:r>
              <a:rPr kumimoji="1" lang="ja-JP" altLang="en-US" sz="1801" b="1" dirty="0">
                <a:solidFill>
                  <a:schemeClr val="accent6">
                    <a:lumMod val="75000"/>
                  </a:schemeClr>
                </a:solidFill>
                <a:latin typeface="BIZ UD明朝 Medium" panose="02020500000000000000" pitchFamily="17" charset="-128"/>
                <a:ea typeface="BIZ UD明朝 Medium" panose="02020500000000000000" pitchFamily="17" charset="-128"/>
              </a:rPr>
              <a:t>前半は、各自で課題</a:t>
            </a:r>
            <a:r>
              <a:rPr kumimoji="1" lang="en-US" altLang="ja-JP" sz="1801" b="1" dirty="0">
                <a:solidFill>
                  <a:schemeClr val="accent6">
                    <a:lumMod val="75000"/>
                  </a:schemeClr>
                </a:solidFill>
                <a:latin typeface="BIZ UD明朝 Medium" panose="02020500000000000000" pitchFamily="17" charset="-128"/>
                <a:ea typeface="BIZ UD明朝 Medium" panose="02020500000000000000" pitchFamily="17" charset="-128"/>
              </a:rPr>
              <a:t>(</a:t>
            </a:r>
            <a:r>
              <a:rPr kumimoji="1" lang="ja-JP" altLang="en-US" sz="1801" b="1" dirty="0">
                <a:solidFill>
                  <a:schemeClr val="accent6">
                    <a:lumMod val="75000"/>
                  </a:schemeClr>
                </a:solidFill>
                <a:latin typeface="BIZ UD明朝 Medium" panose="02020500000000000000" pitchFamily="17" charset="-128"/>
                <a:ea typeface="BIZ UD明朝 Medium" panose="02020500000000000000" pitchFamily="17" charset="-128"/>
              </a:rPr>
              <a:t>課題の一部を添付しています</a:t>
            </a:r>
            <a:r>
              <a:rPr kumimoji="1" lang="en-US" altLang="ja-JP" sz="1801" b="1" dirty="0">
                <a:solidFill>
                  <a:schemeClr val="accent6">
                    <a:lumMod val="75000"/>
                  </a:schemeClr>
                </a:solidFill>
                <a:latin typeface="BIZ UD明朝 Medium" panose="02020500000000000000" pitchFamily="17" charset="-128"/>
                <a:ea typeface="BIZ UD明朝 Medium" panose="02020500000000000000" pitchFamily="17" charset="-128"/>
              </a:rPr>
              <a:t>)</a:t>
            </a:r>
            <a:r>
              <a:rPr kumimoji="1" lang="ja-JP" altLang="en-US" sz="1801" b="1" dirty="0">
                <a:solidFill>
                  <a:schemeClr val="accent6">
                    <a:lumMod val="75000"/>
                  </a:schemeClr>
                </a:solidFill>
                <a:latin typeface="BIZ UD明朝 Medium" panose="02020500000000000000" pitchFamily="17" charset="-128"/>
                <a:ea typeface="BIZ UD明朝 Medium" panose="02020500000000000000" pitchFamily="17" charset="-128"/>
              </a:rPr>
              <a:t>を解いていただき、参加者のみなさんと話し合いながら回答を導きだしていただきます。</a:t>
            </a:r>
          </a:p>
          <a:p>
            <a:pPr>
              <a:lnSpc>
                <a:spcPct val="150000"/>
              </a:lnSpc>
            </a:pPr>
            <a:r>
              <a:rPr kumimoji="1" lang="ja-JP" altLang="en-US" sz="1801" b="1" dirty="0">
                <a:solidFill>
                  <a:schemeClr val="accent6">
                    <a:lumMod val="75000"/>
                  </a:schemeClr>
                </a:solidFill>
                <a:latin typeface="BIZ UD明朝 Medium" panose="02020500000000000000" pitchFamily="17" charset="-128"/>
                <a:ea typeface="BIZ UD明朝 Medium" panose="02020500000000000000" pitchFamily="17" charset="-128"/>
              </a:rPr>
              <a:t>　後半は、日ごろから疑問に思っていることや困っていることを出し合い、意見交換をすることで、農振法担当者としてのスキルアップすることを目的としています。</a:t>
            </a:r>
            <a:endParaRPr kumimoji="1" lang="en-US" altLang="ja-JP" sz="1600" b="1" dirty="0">
              <a:solidFill>
                <a:schemeClr val="accent6">
                  <a:lumMod val="75000"/>
                </a:schemeClr>
              </a:solidFill>
              <a:latin typeface="BIZ UD明朝 Medium" panose="02020500000000000000" pitchFamily="17" charset="-128"/>
              <a:ea typeface="BIZ UD明朝 Medium" panose="02020500000000000000" pitchFamily="17" charset="-128"/>
            </a:endParaRPr>
          </a:p>
          <a:p>
            <a:pPr>
              <a:lnSpc>
                <a:spcPct val="150000"/>
              </a:lnSpc>
            </a:pPr>
            <a:endParaRPr kumimoji="1" lang="en-US" altLang="ja-JP" sz="1600" b="1" dirty="0">
              <a:solidFill>
                <a:schemeClr val="accent6">
                  <a:lumMod val="75000"/>
                </a:schemeClr>
              </a:solidFill>
              <a:latin typeface="BIZ UD明朝 Medium" panose="02020500000000000000" pitchFamily="17" charset="-128"/>
              <a:ea typeface="BIZ UD明朝 Medium" panose="02020500000000000000" pitchFamily="17" charset="-128"/>
            </a:endParaRPr>
          </a:p>
          <a:p>
            <a:pPr>
              <a:lnSpc>
                <a:spcPct val="150000"/>
              </a:lnSpc>
            </a:pPr>
            <a:r>
              <a:rPr kumimoji="1" lang="ja-JP" altLang="en-US" sz="1600" dirty="0">
                <a:solidFill>
                  <a:srgbClr val="C00000"/>
                </a:solidFill>
                <a:latin typeface="BIZ UD明朝 Medium" panose="02020500000000000000" pitchFamily="17" charset="-128"/>
                <a:ea typeface="BIZ UD明朝 Medium" panose="02020500000000000000" pitchFamily="17" charset="-128"/>
              </a:rPr>
              <a:t> </a:t>
            </a:r>
            <a:endParaRPr kumimoji="1" lang="ja-JP" altLang="en-US" sz="1200" dirty="0">
              <a:solidFill>
                <a:srgbClr val="C00000"/>
              </a:solidFill>
            </a:endParaRPr>
          </a:p>
        </p:txBody>
      </p:sp>
      <p:sp>
        <p:nvSpPr>
          <p:cNvPr id="8" name="正方形/長方形 7">
            <a:extLst>
              <a:ext uri="{FF2B5EF4-FFF2-40B4-BE49-F238E27FC236}">
                <a16:creationId xmlns:a16="http://schemas.microsoft.com/office/drawing/2014/main" id="{B641B1DC-7AA5-B43A-7CE9-DBE8F07D6E88}"/>
              </a:ext>
            </a:extLst>
          </p:cNvPr>
          <p:cNvSpPr/>
          <p:nvPr/>
        </p:nvSpPr>
        <p:spPr>
          <a:xfrm>
            <a:off x="380682" y="4048309"/>
            <a:ext cx="6096635" cy="1186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日時：令和６年</a:t>
            </a:r>
            <a:r>
              <a:rPr kumimoji="1" lang="en-US" altLang="ja-JP" sz="1600" b="1" dirty="0">
                <a:solidFill>
                  <a:schemeClr val="accent6">
                    <a:lumMod val="75000"/>
                  </a:schemeClr>
                </a:solidFill>
                <a:latin typeface="BIZ UD明朝 Medium" panose="02020500000000000000" pitchFamily="17" charset="-128"/>
                <a:ea typeface="BIZ UD明朝 Medium" panose="02020500000000000000" pitchFamily="17" charset="-128"/>
              </a:rPr>
              <a:t>10</a:t>
            </a:r>
            <a:r>
              <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月２日（水）</a:t>
            </a:r>
            <a:r>
              <a:rPr kumimoji="1" lang="en-US" altLang="ja-JP" sz="1600" b="1" dirty="0">
                <a:solidFill>
                  <a:schemeClr val="accent6">
                    <a:lumMod val="75000"/>
                  </a:schemeClr>
                </a:solidFill>
                <a:latin typeface="BIZ UD明朝 Medium" panose="02020500000000000000" pitchFamily="17" charset="-128"/>
                <a:ea typeface="BIZ UD明朝 Medium" panose="02020500000000000000" pitchFamily="17" charset="-128"/>
              </a:rPr>
              <a:t>10</a:t>
            </a:r>
            <a:r>
              <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a:t>
            </a:r>
            <a:r>
              <a:rPr kumimoji="1" lang="en-US" altLang="ja-JP" sz="1600" b="1" dirty="0">
                <a:solidFill>
                  <a:schemeClr val="accent6">
                    <a:lumMod val="75000"/>
                  </a:schemeClr>
                </a:solidFill>
                <a:latin typeface="BIZ UD明朝 Medium" panose="02020500000000000000" pitchFamily="17" charset="-128"/>
                <a:ea typeface="BIZ UD明朝 Medium" panose="02020500000000000000" pitchFamily="17" charset="-128"/>
              </a:rPr>
              <a:t>30</a:t>
            </a:r>
            <a:r>
              <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a:t>
            </a:r>
            <a:r>
              <a:rPr kumimoji="1" lang="en-US" altLang="ja-JP" sz="1600" b="1" dirty="0">
                <a:solidFill>
                  <a:schemeClr val="accent6">
                    <a:lumMod val="75000"/>
                  </a:schemeClr>
                </a:solidFill>
                <a:latin typeface="BIZ UD明朝 Medium" panose="02020500000000000000" pitchFamily="17" charset="-128"/>
                <a:ea typeface="BIZ UD明朝 Medium" panose="02020500000000000000" pitchFamily="17" charset="-128"/>
              </a:rPr>
              <a:t>15</a:t>
            </a:r>
            <a:r>
              <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a:t>
            </a:r>
            <a:r>
              <a:rPr kumimoji="1" lang="en-US" altLang="ja-JP" sz="1600" b="1" dirty="0">
                <a:solidFill>
                  <a:schemeClr val="accent6">
                    <a:lumMod val="75000"/>
                  </a:schemeClr>
                </a:solidFill>
                <a:latin typeface="BIZ UD明朝 Medium" panose="02020500000000000000" pitchFamily="17" charset="-128"/>
                <a:ea typeface="BIZ UD明朝 Medium" panose="02020500000000000000" pitchFamily="17" charset="-128"/>
              </a:rPr>
              <a:t>30</a:t>
            </a:r>
            <a:endPar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endParaRPr>
          </a:p>
          <a:p>
            <a:pPr>
              <a:lnSpc>
                <a:spcPct val="150000"/>
              </a:lnSpc>
            </a:pPr>
            <a:r>
              <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場所：まちづくり市民交流プラザ　北館　研修室Ｂ</a:t>
            </a:r>
          </a:p>
          <a:p>
            <a:pPr>
              <a:lnSpc>
                <a:spcPct val="150000"/>
              </a:lnSpc>
            </a:pPr>
            <a:r>
              <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　　　（</a:t>
            </a:r>
            <a:r>
              <a:rPr kumimoji="1" lang="zh-CN"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広島市中区袋町６番３６号</a:t>
            </a:r>
            <a:r>
              <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a:t>
            </a:r>
          </a:p>
        </p:txBody>
      </p:sp>
      <p:sp>
        <p:nvSpPr>
          <p:cNvPr id="9" name="正方形/長方形 8">
            <a:extLst>
              <a:ext uri="{FF2B5EF4-FFF2-40B4-BE49-F238E27FC236}">
                <a16:creationId xmlns:a16="http://schemas.microsoft.com/office/drawing/2014/main" id="{20A1E86B-122D-88AD-BA76-89C50C65B8DA}"/>
              </a:ext>
            </a:extLst>
          </p:cNvPr>
          <p:cNvSpPr/>
          <p:nvPr/>
        </p:nvSpPr>
        <p:spPr>
          <a:xfrm>
            <a:off x="380682" y="5087832"/>
            <a:ext cx="5827595" cy="8617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説明者：特定非営利活動法人</a:t>
            </a:r>
          </a:p>
          <a:p>
            <a:pPr algn="ctr"/>
            <a:r>
              <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　  がんばる農家のパートナー理事　橋本　義彦</a:t>
            </a:r>
          </a:p>
        </p:txBody>
      </p:sp>
      <p:sp>
        <p:nvSpPr>
          <p:cNvPr id="10" name="正方形/長方形 9">
            <a:extLst>
              <a:ext uri="{FF2B5EF4-FFF2-40B4-BE49-F238E27FC236}">
                <a16:creationId xmlns:a16="http://schemas.microsoft.com/office/drawing/2014/main" id="{1CC636AD-15A8-7586-5F33-94C2C08FC23B}"/>
              </a:ext>
            </a:extLst>
          </p:cNvPr>
          <p:cNvSpPr/>
          <p:nvPr/>
        </p:nvSpPr>
        <p:spPr>
          <a:xfrm>
            <a:off x="380682" y="5830324"/>
            <a:ext cx="4458238" cy="5362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資料代</a:t>
            </a:r>
            <a:r>
              <a:rPr kumimoji="1" lang="en-US" altLang="ja-JP" sz="1600" b="1" dirty="0">
                <a:solidFill>
                  <a:schemeClr val="accent6">
                    <a:lumMod val="75000"/>
                  </a:schemeClr>
                </a:solidFill>
                <a:latin typeface="BIZ UD明朝 Medium" panose="02020500000000000000" pitchFamily="17" charset="-128"/>
                <a:ea typeface="BIZ UD明朝 Medium" panose="02020500000000000000" pitchFamily="17" charset="-128"/>
              </a:rPr>
              <a:t>(</a:t>
            </a:r>
            <a:r>
              <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参加費</a:t>
            </a:r>
            <a:r>
              <a:rPr kumimoji="1" lang="en-US" altLang="ja-JP" sz="1600" b="1" dirty="0">
                <a:solidFill>
                  <a:schemeClr val="accent6">
                    <a:lumMod val="75000"/>
                  </a:schemeClr>
                </a:solidFill>
                <a:latin typeface="BIZ UD明朝 Medium" panose="02020500000000000000" pitchFamily="17" charset="-128"/>
                <a:ea typeface="BIZ UD明朝 Medium" panose="02020500000000000000" pitchFamily="17" charset="-128"/>
              </a:rPr>
              <a:t>):</a:t>
            </a:r>
            <a:r>
              <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３，０００円</a:t>
            </a:r>
            <a:r>
              <a:rPr kumimoji="1" lang="en-US" altLang="ja-JP" sz="1600" b="1" dirty="0">
                <a:solidFill>
                  <a:schemeClr val="accent6">
                    <a:lumMod val="75000"/>
                  </a:schemeClr>
                </a:solidFill>
                <a:latin typeface="BIZ UD明朝 Medium" panose="02020500000000000000" pitchFamily="17" charset="-128"/>
                <a:ea typeface="BIZ UD明朝 Medium" panose="02020500000000000000" pitchFamily="17" charset="-128"/>
              </a:rPr>
              <a:t>(</a:t>
            </a:r>
            <a:r>
              <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現金又は振込</a:t>
            </a:r>
            <a:r>
              <a:rPr kumimoji="1" lang="en-US" altLang="ja-JP" sz="1600" b="1" dirty="0">
                <a:solidFill>
                  <a:schemeClr val="accent6">
                    <a:lumMod val="75000"/>
                  </a:schemeClr>
                </a:solidFill>
                <a:latin typeface="BIZ UD明朝 Medium" panose="02020500000000000000" pitchFamily="17" charset="-128"/>
                <a:ea typeface="BIZ UD明朝 Medium" panose="02020500000000000000" pitchFamily="17" charset="-128"/>
              </a:rPr>
              <a:t>)</a:t>
            </a:r>
            <a:endPar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endParaRPr>
          </a:p>
          <a:p>
            <a:pPr algn="ctr"/>
            <a:endParaRPr kumimoji="1" lang="ja-JP" altLang="en-US" sz="1801" dirty="0"/>
          </a:p>
        </p:txBody>
      </p:sp>
      <p:sp>
        <p:nvSpPr>
          <p:cNvPr id="2" name="正方形/長方形 1">
            <a:extLst>
              <a:ext uri="{FF2B5EF4-FFF2-40B4-BE49-F238E27FC236}">
                <a16:creationId xmlns:a16="http://schemas.microsoft.com/office/drawing/2014/main" id="{DC96E39B-C425-CDAC-4238-CE4E3820FF6B}"/>
              </a:ext>
            </a:extLst>
          </p:cNvPr>
          <p:cNvSpPr/>
          <p:nvPr/>
        </p:nvSpPr>
        <p:spPr>
          <a:xfrm>
            <a:off x="-1" y="6339815"/>
            <a:ext cx="3955198" cy="329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申込期限</a:t>
            </a:r>
            <a:r>
              <a:rPr kumimoji="1" lang="en-US" altLang="ja-JP" sz="1600" b="1" dirty="0">
                <a:solidFill>
                  <a:schemeClr val="accent6">
                    <a:lumMod val="75000"/>
                  </a:schemeClr>
                </a:solidFill>
                <a:latin typeface="BIZ UD明朝 Medium" panose="02020500000000000000" pitchFamily="17" charset="-128"/>
                <a:ea typeface="BIZ UD明朝 Medium" panose="02020500000000000000" pitchFamily="17" charset="-128"/>
              </a:rPr>
              <a:t>:</a:t>
            </a:r>
            <a:r>
              <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令和６年９月</a:t>
            </a:r>
            <a:r>
              <a:rPr kumimoji="1" lang="en-US" altLang="ja-JP" sz="1600" b="1" dirty="0">
                <a:solidFill>
                  <a:schemeClr val="accent6">
                    <a:lumMod val="75000"/>
                  </a:schemeClr>
                </a:solidFill>
                <a:latin typeface="BIZ UD明朝 Medium" panose="02020500000000000000" pitchFamily="17" charset="-128"/>
                <a:ea typeface="BIZ UD明朝 Medium" panose="02020500000000000000" pitchFamily="17" charset="-128"/>
              </a:rPr>
              <a:t>26</a:t>
            </a:r>
            <a:r>
              <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日</a:t>
            </a:r>
            <a:r>
              <a:rPr kumimoji="1" lang="en-US" altLang="ja-JP" sz="1600" b="1" dirty="0">
                <a:solidFill>
                  <a:schemeClr val="accent6">
                    <a:lumMod val="75000"/>
                  </a:schemeClr>
                </a:solidFill>
                <a:latin typeface="BIZ UD明朝 Medium" panose="02020500000000000000" pitchFamily="17" charset="-128"/>
                <a:ea typeface="BIZ UD明朝 Medium" panose="02020500000000000000" pitchFamily="17" charset="-128"/>
              </a:rPr>
              <a:t>(</a:t>
            </a:r>
            <a:r>
              <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木</a:t>
            </a:r>
            <a:r>
              <a:rPr kumimoji="1" lang="en-US" altLang="ja-JP" sz="1600" b="1" dirty="0">
                <a:solidFill>
                  <a:schemeClr val="accent6">
                    <a:lumMod val="75000"/>
                  </a:schemeClr>
                </a:solidFill>
                <a:latin typeface="BIZ UD明朝 Medium" panose="02020500000000000000" pitchFamily="17" charset="-128"/>
                <a:ea typeface="BIZ UD明朝 Medium" panose="02020500000000000000" pitchFamily="17" charset="-128"/>
              </a:rPr>
              <a:t>)</a:t>
            </a:r>
            <a:endPar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endParaRPr>
          </a:p>
          <a:p>
            <a:pPr algn="ctr"/>
            <a:endParaRPr kumimoji="1" lang="ja-JP" altLang="en-US" sz="1801" dirty="0"/>
          </a:p>
        </p:txBody>
      </p:sp>
      <p:sp>
        <p:nvSpPr>
          <p:cNvPr id="3" name="正方形/長方形 2">
            <a:extLst>
              <a:ext uri="{FF2B5EF4-FFF2-40B4-BE49-F238E27FC236}">
                <a16:creationId xmlns:a16="http://schemas.microsoft.com/office/drawing/2014/main" id="{587AEAD8-D035-65C6-88E8-F89A2D97C04F}"/>
              </a:ext>
            </a:extLst>
          </p:cNvPr>
          <p:cNvSpPr/>
          <p:nvPr/>
        </p:nvSpPr>
        <p:spPr>
          <a:xfrm>
            <a:off x="212720" y="6504689"/>
            <a:ext cx="5827595" cy="5362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申込方法</a:t>
            </a:r>
            <a:r>
              <a:rPr kumimoji="1" lang="en-US" altLang="ja-JP" sz="1600" b="1" dirty="0">
                <a:solidFill>
                  <a:schemeClr val="accent6">
                    <a:lumMod val="75000"/>
                  </a:schemeClr>
                </a:solidFill>
                <a:latin typeface="BIZ UD明朝 Medium" panose="02020500000000000000" pitchFamily="17" charset="-128"/>
                <a:ea typeface="BIZ UD明朝 Medium" panose="02020500000000000000" pitchFamily="17" charset="-128"/>
              </a:rPr>
              <a:t>:</a:t>
            </a:r>
            <a:r>
              <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rPr>
              <a:t>当法人ホームページから申込をお願いします。</a:t>
            </a:r>
            <a:endParaRPr kumimoji="1" lang="ja-JP" altLang="en-US" sz="1801" dirty="0"/>
          </a:p>
        </p:txBody>
      </p:sp>
      <p:sp>
        <p:nvSpPr>
          <p:cNvPr id="7" name="正方形/長方形 6">
            <a:extLst>
              <a:ext uri="{FF2B5EF4-FFF2-40B4-BE49-F238E27FC236}">
                <a16:creationId xmlns:a16="http://schemas.microsoft.com/office/drawing/2014/main" id="{378DB0BB-4F3F-2DA2-ED40-91E572C7686A}"/>
              </a:ext>
            </a:extLst>
          </p:cNvPr>
          <p:cNvSpPr/>
          <p:nvPr/>
        </p:nvSpPr>
        <p:spPr>
          <a:xfrm>
            <a:off x="1289977" y="6772795"/>
            <a:ext cx="2531660" cy="377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endParaRPr>
          </a:p>
          <a:p>
            <a:pPr algn="ctr"/>
            <a:endParaRPr kumimoji="1" lang="ja-JP" altLang="en-US" sz="1801" dirty="0"/>
          </a:p>
        </p:txBody>
      </p:sp>
      <p:sp>
        <p:nvSpPr>
          <p:cNvPr id="11" name="正方形/長方形 10">
            <a:extLst>
              <a:ext uri="{FF2B5EF4-FFF2-40B4-BE49-F238E27FC236}">
                <a16:creationId xmlns:a16="http://schemas.microsoft.com/office/drawing/2014/main" id="{C50962B8-30DD-8D3B-3801-2986ECC77654}"/>
              </a:ext>
            </a:extLst>
          </p:cNvPr>
          <p:cNvSpPr/>
          <p:nvPr/>
        </p:nvSpPr>
        <p:spPr>
          <a:xfrm>
            <a:off x="1257153" y="6132163"/>
            <a:ext cx="5396089" cy="10583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dirty="0">
              <a:solidFill>
                <a:schemeClr val="accent6">
                  <a:lumMod val="75000"/>
                </a:schemeClr>
              </a:solidFill>
              <a:latin typeface="BIZ UD明朝 Medium" panose="02020500000000000000" pitchFamily="17" charset="-128"/>
              <a:ea typeface="BIZ UD明朝 Medium" panose="02020500000000000000" pitchFamily="17" charset="-128"/>
            </a:endParaRPr>
          </a:p>
        </p:txBody>
      </p:sp>
      <p:sp>
        <p:nvSpPr>
          <p:cNvPr id="12" name="正方形/長方形 11">
            <a:extLst>
              <a:ext uri="{FF2B5EF4-FFF2-40B4-BE49-F238E27FC236}">
                <a16:creationId xmlns:a16="http://schemas.microsoft.com/office/drawing/2014/main" id="{02E8378D-C02D-FC7E-9675-EA1E8A71FBC9}"/>
              </a:ext>
            </a:extLst>
          </p:cNvPr>
          <p:cNvSpPr/>
          <p:nvPr/>
        </p:nvSpPr>
        <p:spPr>
          <a:xfrm>
            <a:off x="212720" y="7487368"/>
            <a:ext cx="6413548" cy="1443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801" dirty="0">
                <a:solidFill>
                  <a:srgbClr val="FFFF00"/>
                </a:solidFill>
                <a:latin typeface="BIZ UD明朝 Medium" panose="02020500000000000000" pitchFamily="17" charset="-128"/>
                <a:ea typeface="BIZ UD明朝 Medium" panose="02020500000000000000" pitchFamily="17" charset="-128"/>
              </a:rPr>
              <a:t>　特定非営利活動法人　がんばる農家のパートナー</a:t>
            </a:r>
            <a:endParaRPr lang="en-US" altLang="ja-JP" sz="1801" dirty="0">
              <a:solidFill>
                <a:srgbClr val="FFFF00"/>
              </a:solidFill>
              <a:latin typeface="BIZ UD明朝 Medium" panose="02020500000000000000" pitchFamily="17" charset="-128"/>
              <a:ea typeface="BIZ UD明朝 Medium" panose="02020500000000000000" pitchFamily="17" charset="-128"/>
            </a:endParaRPr>
          </a:p>
          <a:p>
            <a:r>
              <a:rPr lang="ja-JP" altLang="en-US" sz="1801" dirty="0">
                <a:solidFill>
                  <a:srgbClr val="FFFF00"/>
                </a:solidFill>
                <a:latin typeface="BIZ UD明朝 Medium" panose="02020500000000000000" pitchFamily="17" charset="-128"/>
                <a:ea typeface="BIZ UD明朝 Medium" panose="02020500000000000000" pitchFamily="17" charset="-128"/>
              </a:rPr>
              <a:t>　　広島市西区楠町一丁目</a:t>
            </a:r>
            <a:r>
              <a:rPr lang="en-US" altLang="ja-JP" sz="1801" dirty="0">
                <a:solidFill>
                  <a:srgbClr val="FFFF00"/>
                </a:solidFill>
                <a:latin typeface="BIZ UD明朝 Medium" panose="02020500000000000000" pitchFamily="17" charset="-128"/>
                <a:ea typeface="BIZ UD明朝 Medium" panose="02020500000000000000" pitchFamily="17" charset="-128"/>
              </a:rPr>
              <a:t>10-24</a:t>
            </a:r>
            <a:r>
              <a:rPr lang="ja-JP" altLang="en-US" sz="1801" dirty="0">
                <a:solidFill>
                  <a:srgbClr val="FFFF00"/>
                </a:solidFill>
                <a:latin typeface="BIZ UD明朝 Medium" panose="02020500000000000000" pitchFamily="17" charset="-128"/>
                <a:ea typeface="BIZ UD明朝 Medium" panose="02020500000000000000" pitchFamily="17" charset="-128"/>
              </a:rPr>
              <a:t>　第２奥田ビル</a:t>
            </a:r>
            <a:r>
              <a:rPr lang="en-US" altLang="ja-JP" sz="1801" dirty="0">
                <a:solidFill>
                  <a:srgbClr val="FFFF00"/>
                </a:solidFill>
                <a:latin typeface="BIZ UD明朝 Medium" panose="02020500000000000000" pitchFamily="17" charset="-128"/>
                <a:ea typeface="BIZ UD明朝 Medium" panose="02020500000000000000" pitchFamily="17" charset="-128"/>
              </a:rPr>
              <a:t>409    </a:t>
            </a:r>
            <a:r>
              <a:rPr kumimoji="1" lang="ja-JP" altLang="en-US" sz="1801" b="1" dirty="0">
                <a:solidFill>
                  <a:srgbClr val="FFFF00"/>
                </a:solidFill>
                <a:latin typeface="BIZ UD明朝 Medium" panose="02020500000000000000" pitchFamily="17" charset="-128"/>
                <a:ea typeface="BIZ UD明朝 Medium" panose="02020500000000000000" pitchFamily="17" charset="-128"/>
              </a:rPr>
              <a:t>　</a:t>
            </a:r>
            <a:endParaRPr kumimoji="1" lang="ja-JP" altLang="en-US" sz="1801" dirty="0"/>
          </a:p>
        </p:txBody>
      </p:sp>
      <p:sp>
        <p:nvSpPr>
          <p:cNvPr id="14" name="テキスト ボックス 13">
            <a:extLst>
              <a:ext uri="{FF2B5EF4-FFF2-40B4-BE49-F238E27FC236}">
                <a16:creationId xmlns:a16="http://schemas.microsoft.com/office/drawing/2014/main" id="{8050B97B-8778-0CEF-4C74-9A5FA9DF301C}"/>
              </a:ext>
            </a:extLst>
          </p:cNvPr>
          <p:cNvSpPr txBox="1"/>
          <p:nvPr/>
        </p:nvSpPr>
        <p:spPr>
          <a:xfrm>
            <a:off x="1379529" y="6940109"/>
            <a:ext cx="3431822" cy="369332"/>
          </a:xfrm>
          <a:prstGeom prst="rect">
            <a:avLst/>
          </a:prstGeom>
          <a:noFill/>
        </p:spPr>
        <p:txBody>
          <a:bodyPr wrap="square">
            <a:spAutoFit/>
          </a:bodyPr>
          <a:lstStyle/>
          <a:p>
            <a:r>
              <a:rPr lang="en-US" altLang="ja-JP" dirty="0">
                <a:hlinkClick r:id="rId2"/>
              </a:rPr>
              <a:t>https://ganbaru-partner.com/</a:t>
            </a:r>
            <a:endParaRPr lang="ja-JP" altLang="en-US" dirty="0"/>
          </a:p>
        </p:txBody>
      </p:sp>
    </p:spTree>
    <p:extLst>
      <p:ext uri="{BB962C8B-B14F-4D97-AF65-F5344CB8AC3E}">
        <p14:creationId xmlns:p14="http://schemas.microsoft.com/office/powerpoint/2010/main" val="4832738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482</TotalTime>
  <Words>198</Words>
  <Application>Microsoft Office PowerPoint</Application>
  <PresentationFormat>画面に合わせる (4:3)</PresentationFormat>
  <Paragraphs>17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UDP明朝 Medium</vt:lpstr>
      <vt:lpstr>BIZ UD明朝 Medium</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橋本 義彦</dc:creator>
  <cp:lastModifiedBy>義彦 橋本</cp:lastModifiedBy>
  <cp:revision>18</cp:revision>
  <cp:lastPrinted>2024-04-21T05:39:18Z</cp:lastPrinted>
  <dcterms:created xsi:type="dcterms:W3CDTF">2023-04-04T03:17:12Z</dcterms:created>
  <dcterms:modified xsi:type="dcterms:W3CDTF">2024-09-20T02:45:33Z</dcterms:modified>
</cp:coreProperties>
</file>